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</p:sldIdLst>
  <p:sldSz cx="6583363" cy="11704638"/>
  <p:notesSz cx="6858000" cy="9144000"/>
  <p:embeddedFontLst>
    <p:embeddedFont>
      <p:font typeface="Bebas Neue" panose="020B0606020202050201" pitchFamily="34" charset="0"/>
      <p:regular r:id="rId3"/>
    </p:embeddedFont>
    <p:embeddedFont>
      <p:font typeface="Poppins" panose="00000500000000000000" pitchFamily="2" charset="0"/>
      <p:regular r:id="rId4"/>
      <p:bold r:id="rId5"/>
      <p:italic r:id="rId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45" autoAdjust="0"/>
    <p:restoredTop sz="94660"/>
  </p:normalViewPr>
  <p:slideViewPr>
    <p:cSldViewPr snapToGrid="0">
      <p:cViewPr varScale="1">
        <p:scale>
          <a:sx n="44" d="100"/>
          <a:sy n="44" d="100"/>
        </p:scale>
        <p:origin x="243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52" y="1915552"/>
            <a:ext cx="5595859" cy="4074948"/>
          </a:xfrm>
        </p:spPr>
        <p:txBody>
          <a:bodyPr anchor="b"/>
          <a:lstStyle>
            <a:lvl1pPr algn="ctr">
              <a:defRPr sz="432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921" y="6147645"/>
            <a:ext cx="4937522" cy="2825911"/>
          </a:xfrm>
        </p:spPr>
        <p:txBody>
          <a:bodyPr/>
          <a:lstStyle>
            <a:lvl1pPr marL="0" indent="0" algn="ctr">
              <a:buNone/>
              <a:defRPr sz="1728"/>
            </a:lvl1pPr>
            <a:lvl2pPr marL="329184" indent="0" algn="ctr">
              <a:buNone/>
              <a:defRPr sz="1440"/>
            </a:lvl2pPr>
            <a:lvl3pPr marL="658368" indent="0" algn="ctr">
              <a:buNone/>
              <a:defRPr sz="1296"/>
            </a:lvl3pPr>
            <a:lvl4pPr marL="987552" indent="0" algn="ctr">
              <a:buNone/>
              <a:defRPr sz="1152"/>
            </a:lvl4pPr>
            <a:lvl5pPr marL="1316736" indent="0" algn="ctr">
              <a:buNone/>
              <a:defRPr sz="1152"/>
            </a:lvl5pPr>
            <a:lvl6pPr marL="1645920" indent="0" algn="ctr">
              <a:buNone/>
              <a:defRPr sz="1152"/>
            </a:lvl6pPr>
            <a:lvl7pPr marL="1975104" indent="0" algn="ctr">
              <a:buNone/>
              <a:defRPr sz="1152"/>
            </a:lvl7pPr>
            <a:lvl8pPr marL="2304288" indent="0" algn="ctr">
              <a:buNone/>
              <a:defRPr sz="1152"/>
            </a:lvl8pPr>
            <a:lvl9pPr marL="2633472" indent="0" algn="ctr">
              <a:buNone/>
              <a:defRPr sz="115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05F6-FD94-49ED-83FC-A51F8C87C3B7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E9840-F781-4233-8B92-1A5A034144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7819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05F6-FD94-49ED-83FC-A51F8C87C3B7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E9840-F781-4233-8B92-1A5A034144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652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1219" y="623163"/>
            <a:ext cx="1419538" cy="991914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2607" y="623163"/>
            <a:ext cx="4176321" cy="991914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05F6-FD94-49ED-83FC-A51F8C87C3B7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E9840-F781-4233-8B92-1A5A034144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198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05F6-FD94-49ED-83FC-A51F8C87C3B7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E9840-F781-4233-8B92-1A5A034144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8262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178" y="2918035"/>
            <a:ext cx="5678151" cy="4868803"/>
          </a:xfrm>
        </p:spPr>
        <p:txBody>
          <a:bodyPr anchor="b"/>
          <a:lstStyle>
            <a:lvl1pPr>
              <a:defRPr sz="432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178" y="7832899"/>
            <a:ext cx="5678151" cy="2560389"/>
          </a:xfrm>
        </p:spPr>
        <p:txBody>
          <a:bodyPr/>
          <a:lstStyle>
            <a:lvl1pPr marL="0" indent="0">
              <a:buNone/>
              <a:defRPr sz="1728">
                <a:solidFill>
                  <a:schemeClr val="tx1">
                    <a:tint val="82000"/>
                  </a:schemeClr>
                </a:solidFill>
              </a:defRPr>
            </a:lvl1pPr>
            <a:lvl2pPr marL="329184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2pPr>
            <a:lvl3pPr marL="658368" indent="0">
              <a:buNone/>
              <a:defRPr sz="1296">
                <a:solidFill>
                  <a:schemeClr val="tx1">
                    <a:tint val="82000"/>
                  </a:schemeClr>
                </a:solidFill>
              </a:defRPr>
            </a:lvl3pPr>
            <a:lvl4pPr marL="987552" indent="0">
              <a:buNone/>
              <a:defRPr sz="1152">
                <a:solidFill>
                  <a:schemeClr val="tx1">
                    <a:tint val="82000"/>
                  </a:schemeClr>
                </a:solidFill>
              </a:defRPr>
            </a:lvl4pPr>
            <a:lvl5pPr marL="1316736" indent="0">
              <a:buNone/>
              <a:defRPr sz="1152">
                <a:solidFill>
                  <a:schemeClr val="tx1">
                    <a:tint val="82000"/>
                  </a:schemeClr>
                </a:solidFill>
              </a:defRPr>
            </a:lvl5pPr>
            <a:lvl6pPr marL="1645920" indent="0">
              <a:buNone/>
              <a:defRPr sz="1152">
                <a:solidFill>
                  <a:schemeClr val="tx1">
                    <a:tint val="82000"/>
                  </a:schemeClr>
                </a:solidFill>
              </a:defRPr>
            </a:lvl6pPr>
            <a:lvl7pPr marL="1975104" indent="0">
              <a:buNone/>
              <a:defRPr sz="1152">
                <a:solidFill>
                  <a:schemeClr val="tx1">
                    <a:tint val="82000"/>
                  </a:schemeClr>
                </a:solidFill>
              </a:defRPr>
            </a:lvl7pPr>
            <a:lvl8pPr marL="2304288" indent="0">
              <a:buNone/>
              <a:defRPr sz="1152">
                <a:solidFill>
                  <a:schemeClr val="tx1">
                    <a:tint val="82000"/>
                  </a:schemeClr>
                </a:solidFill>
              </a:defRPr>
            </a:lvl8pPr>
            <a:lvl9pPr marL="2633472" indent="0">
              <a:buNone/>
              <a:defRPr sz="115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05F6-FD94-49ED-83FC-A51F8C87C3B7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E9840-F781-4233-8B92-1A5A034144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0131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606" y="3115818"/>
            <a:ext cx="2797929" cy="742648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32828" y="3115818"/>
            <a:ext cx="2797929" cy="742648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05F6-FD94-49ED-83FC-A51F8C87C3B7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E9840-F781-4233-8B92-1A5A034144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2531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63" y="623166"/>
            <a:ext cx="5678151" cy="226235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3464" y="2869263"/>
            <a:ext cx="2785071" cy="1406181"/>
          </a:xfrm>
        </p:spPr>
        <p:txBody>
          <a:bodyPr anchor="b"/>
          <a:lstStyle>
            <a:lvl1pPr marL="0" indent="0">
              <a:buNone/>
              <a:defRPr sz="1728" b="1"/>
            </a:lvl1pPr>
            <a:lvl2pPr marL="329184" indent="0">
              <a:buNone/>
              <a:defRPr sz="1440" b="1"/>
            </a:lvl2pPr>
            <a:lvl3pPr marL="658368" indent="0">
              <a:buNone/>
              <a:defRPr sz="1296" b="1"/>
            </a:lvl3pPr>
            <a:lvl4pPr marL="987552" indent="0">
              <a:buNone/>
              <a:defRPr sz="1152" b="1"/>
            </a:lvl4pPr>
            <a:lvl5pPr marL="1316736" indent="0">
              <a:buNone/>
              <a:defRPr sz="1152" b="1"/>
            </a:lvl5pPr>
            <a:lvl6pPr marL="1645920" indent="0">
              <a:buNone/>
              <a:defRPr sz="1152" b="1"/>
            </a:lvl6pPr>
            <a:lvl7pPr marL="1975104" indent="0">
              <a:buNone/>
              <a:defRPr sz="1152" b="1"/>
            </a:lvl7pPr>
            <a:lvl8pPr marL="2304288" indent="0">
              <a:buNone/>
              <a:defRPr sz="1152" b="1"/>
            </a:lvl8pPr>
            <a:lvl9pPr marL="2633472" indent="0">
              <a:buNone/>
              <a:defRPr sz="115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464" y="4275444"/>
            <a:ext cx="2785071" cy="628853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828" y="2869263"/>
            <a:ext cx="2798787" cy="1406181"/>
          </a:xfrm>
        </p:spPr>
        <p:txBody>
          <a:bodyPr anchor="b"/>
          <a:lstStyle>
            <a:lvl1pPr marL="0" indent="0">
              <a:buNone/>
              <a:defRPr sz="1728" b="1"/>
            </a:lvl1pPr>
            <a:lvl2pPr marL="329184" indent="0">
              <a:buNone/>
              <a:defRPr sz="1440" b="1"/>
            </a:lvl2pPr>
            <a:lvl3pPr marL="658368" indent="0">
              <a:buNone/>
              <a:defRPr sz="1296" b="1"/>
            </a:lvl3pPr>
            <a:lvl4pPr marL="987552" indent="0">
              <a:buNone/>
              <a:defRPr sz="1152" b="1"/>
            </a:lvl4pPr>
            <a:lvl5pPr marL="1316736" indent="0">
              <a:buNone/>
              <a:defRPr sz="1152" b="1"/>
            </a:lvl5pPr>
            <a:lvl6pPr marL="1645920" indent="0">
              <a:buNone/>
              <a:defRPr sz="1152" b="1"/>
            </a:lvl6pPr>
            <a:lvl7pPr marL="1975104" indent="0">
              <a:buNone/>
              <a:defRPr sz="1152" b="1"/>
            </a:lvl7pPr>
            <a:lvl8pPr marL="2304288" indent="0">
              <a:buNone/>
              <a:defRPr sz="1152" b="1"/>
            </a:lvl8pPr>
            <a:lvl9pPr marL="2633472" indent="0">
              <a:buNone/>
              <a:defRPr sz="115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32828" y="4275444"/>
            <a:ext cx="2798787" cy="628853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05F6-FD94-49ED-83FC-A51F8C87C3B7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E9840-F781-4233-8B92-1A5A034144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0016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05F6-FD94-49ED-83FC-A51F8C87C3B7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E9840-F781-4233-8B92-1A5A034144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198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05F6-FD94-49ED-83FC-A51F8C87C3B7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E9840-F781-4233-8B92-1A5A034144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76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64" y="780309"/>
            <a:ext cx="2123306" cy="2731082"/>
          </a:xfrm>
        </p:spPr>
        <p:txBody>
          <a:bodyPr anchor="b"/>
          <a:lstStyle>
            <a:lvl1pPr>
              <a:defRPr sz="230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8787" y="1685254"/>
            <a:ext cx="3332828" cy="8317879"/>
          </a:xfrm>
        </p:spPr>
        <p:txBody>
          <a:bodyPr/>
          <a:lstStyle>
            <a:lvl1pPr>
              <a:defRPr sz="2304"/>
            </a:lvl1pPr>
            <a:lvl2pPr>
              <a:defRPr sz="2016"/>
            </a:lvl2pPr>
            <a:lvl3pPr>
              <a:defRPr sz="1728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3464" y="3511391"/>
            <a:ext cx="2123306" cy="6505287"/>
          </a:xfrm>
        </p:spPr>
        <p:txBody>
          <a:bodyPr/>
          <a:lstStyle>
            <a:lvl1pPr marL="0" indent="0">
              <a:buNone/>
              <a:defRPr sz="1152"/>
            </a:lvl1pPr>
            <a:lvl2pPr marL="329184" indent="0">
              <a:buNone/>
              <a:defRPr sz="1008"/>
            </a:lvl2pPr>
            <a:lvl3pPr marL="658368" indent="0">
              <a:buNone/>
              <a:defRPr sz="864"/>
            </a:lvl3pPr>
            <a:lvl4pPr marL="987552" indent="0">
              <a:buNone/>
              <a:defRPr sz="720"/>
            </a:lvl4pPr>
            <a:lvl5pPr marL="1316736" indent="0">
              <a:buNone/>
              <a:defRPr sz="720"/>
            </a:lvl5pPr>
            <a:lvl6pPr marL="1645920" indent="0">
              <a:buNone/>
              <a:defRPr sz="720"/>
            </a:lvl6pPr>
            <a:lvl7pPr marL="1975104" indent="0">
              <a:buNone/>
              <a:defRPr sz="720"/>
            </a:lvl7pPr>
            <a:lvl8pPr marL="2304288" indent="0">
              <a:buNone/>
              <a:defRPr sz="720"/>
            </a:lvl8pPr>
            <a:lvl9pPr marL="2633472" indent="0">
              <a:buNone/>
              <a:defRPr sz="72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05F6-FD94-49ED-83FC-A51F8C87C3B7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E9840-F781-4233-8B92-1A5A034144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5765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64" y="780309"/>
            <a:ext cx="2123306" cy="2731082"/>
          </a:xfrm>
        </p:spPr>
        <p:txBody>
          <a:bodyPr anchor="b"/>
          <a:lstStyle>
            <a:lvl1pPr>
              <a:defRPr sz="230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98787" y="1685254"/>
            <a:ext cx="3332828" cy="8317879"/>
          </a:xfrm>
        </p:spPr>
        <p:txBody>
          <a:bodyPr anchor="t"/>
          <a:lstStyle>
            <a:lvl1pPr marL="0" indent="0">
              <a:buNone/>
              <a:defRPr sz="2304"/>
            </a:lvl1pPr>
            <a:lvl2pPr marL="329184" indent="0">
              <a:buNone/>
              <a:defRPr sz="2016"/>
            </a:lvl2pPr>
            <a:lvl3pPr marL="658368" indent="0">
              <a:buNone/>
              <a:defRPr sz="1728"/>
            </a:lvl3pPr>
            <a:lvl4pPr marL="987552" indent="0">
              <a:buNone/>
              <a:defRPr sz="1440"/>
            </a:lvl4pPr>
            <a:lvl5pPr marL="1316736" indent="0">
              <a:buNone/>
              <a:defRPr sz="1440"/>
            </a:lvl5pPr>
            <a:lvl6pPr marL="1645920" indent="0">
              <a:buNone/>
              <a:defRPr sz="1440"/>
            </a:lvl6pPr>
            <a:lvl7pPr marL="1975104" indent="0">
              <a:buNone/>
              <a:defRPr sz="1440"/>
            </a:lvl7pPr>
            <a:lvl8pPr marL="2304288" indent="0">
              <a:buNone/>
              <a:defRPr sz="1440"/>
            </a:lvl8pPr>
            <a:lvl9pPr marL="2633472" indent="0">
              <a:buNone/>
              <a:defRPr sz="144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3464" y="3511391"/>
            <a:ext cx="2123306" cy="6505287"/>
          </a:xfrm>
        </p:spPr>
        <p:txBody>
          <a:bodyPr/>
          <a:lstStyle>
            <a:lvl1pPr marL="0" indent="0">
              <a:buNone/>
              <a:defRPr sz="1152"/>
            </a:lvl1pPr>
            <a:lvl2pPr marL="329184" indent="0">
              <a:buNone/>
              <a:defRPr sz="1008"/>
            </a:lvl2pPr>
            <a:lvl3pPr marL="658368" indent="0">
              <a:buNone/>
              <a:defRPr sz="864"/>
            </a:lvl3pPr>
            <a:lvl4pPr marL="987552" indent="0">
              <a:buNone/>
              <a:defRPr sz="720"/>
            </a:lvl4pPr>
            <a:lvl5pPr marL="1316736" indent="0">
              <a:buNone/>
              <a:defRPr sz="720"/>
            </a:lvl5pPr>
            <a:lvl6pPr marL="1645920" indent="0">
              <a:buNone/>
              <a:defRPr sz="720"/>
            </a:lvl6pPr>
            <a:lvl7pPr marL="1975104" indent="0">
              <a:buNone/>
              <a:defRPr sz="720"/>
            </a:lvl7pPr>
            <a:lvl8pPr marL="2304288" indent="0">
              <a:buNone/>
              <a:defRPr sz="720"/>
            </a:lvl8pPr>
            <a:lvl9pPr marL="2633472" indent="0">
              <a:buNone/>
              <a:defRPr sz="72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005F6-FD94-49ED-83FC-A51F8C87C3B7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E9840-F781-4233-8B92-1A5A034144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7689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2606" y="623166"/>
            <a:ext cx="5678151" cy="22623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2606" y="3115818"/>
            <a:ext cx="5678151" cy="7426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2606" y="10848468"/>
            <a:ext cx="1481257" cy="623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6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9005F6-FD94-49ED-83FC-A51F8C87C3B7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80739" y="10848468"/>
            <a:ext cx="2221885" cy="623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6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500" y="10848468"/>
            <a:ext cx="1481257" cy="623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6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BE9840-F781-4233-8B92-1A5A034144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48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58368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" indent="-164592" algn="l" defTabSz="658368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776" indent="-164592" algn="l" defTabSz="658368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64592" algn="l" defTabSz="658368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144" indent="-164592" algn="l" defTabSz="658368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164592" algn="l" defTabSz="658368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512" indent="-164592" algn="l" defTabSz="658368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696" indent="-164592" algn="l" defTabSz="658368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8880" indent="-164592" algn="l" defTabSz="658368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064" indent="-164592" algn="l" defTabSz="658368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368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552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736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104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288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472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ozialwissenschaften-stuttgart.de/forschung/modellprojekt-buerger-verwaltungs-kommunikation" TargetMode="External"/><Relationship Id="rId2" Type="http://schemas.openxmlformats.org/officeDocument/2006/relationships/hyperlink" Target="https://www.sozialwissenschaften-stuttgart.de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9B66543E-648B-0C10-1BF4-1B27BC2D411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2123067"/>
            <a:ext cx="6583364" cy="9581571"/>
          </a:xfrm>
          <a:prstGeom prst="roundRect">
            <a:avLst>
              <a:gd name="adj" fmla="val 10726"/>
            </a:avLst>
          </a:prstGeom>
          <a:solidFill>
            <a:srgbClr val="F4FB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2DC4EB3-169C-64C5-8FB0-FADB03E92F4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4948" y="335555"/>
            <a:ext cx="64951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b="1" kern="0" dirty="0">
                <a:solidFill>
                  <a:srgbClr val="34495E"/>
                </a:solidFill>
                <a:effectLst/>
                <a:latin typeface="Bebas Neue" panose="020B0606020202050201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Schon informiert?</a:t>
            </a:r>
            <a:endParaRPr lang="de-DE" sz="4000" b="1" kern="0" dirty="0">
              <a:solidFill>
                <a:srgbClr val="34495E"/>
              </a:solidFill>
              <a:effectLst/>
              <a:latin typeface="Bebas Neue" panose="020B0606020202050201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A9A102E0-D06C-2127-B664-F297513DCF2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179369"/>
            <a:ext cx="6495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kern="0" dirty="0">
                <a:solidFill>
                  <a:srgbClr val="34495E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W</a:t>
            </a:r>
            <a:r>
              <a:rPr lang="de-DE" sz="2400" kern="0" dirty="0">
                <a:solidFill>
                  <a:srgbClr val="34495E"/>
                </a:solidFill>
                <a:effectLst/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ir machen eine Umfrage</a:t>
            </a:r>
            <a:endParaRPr lang="de-DE" sz="1400" kern="0" dirty="0">
              <a:solidFill>
                <a:srgbClr val="34495E"/>
              </a:solidFill>
              <a:effectLst/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7BD80AFA-EE43-3894-6546-09C2880C67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041445" y="2051589"/>
            <a:ext cx="4157331" cy="25948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Gleichschenkliges Dreieck 35">
            <a:extLst>
              <a:ext uri="{FF2B5EF4-FFF2-40B4-BE49-F238E27FC236}">
                <a16:creationId xmlns:a16="http://schemas.microsoft.com/office/drawing/2014/main" id="{20128197-A7ED-C563-B1F4-5F0144BA583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9712320">
            <a:off x="5764620" y="4311933"/>
            <a:ext cx="580844" cy="869116"/>
          </a:xfrm>
          <a:prstGeom prst="triangle">
            <a:avLst>
              <a:gd name="adj" fmla="val 4586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9C166A06-785F-7401-1FE9-FD00C101D88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248541" y="2247834"/>
            <a:ext cx="3743137" cy="1936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6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Wie informieren Sie sich? Welche Kommunikationskanäle nutzen Sie? Welche nicht und warum? Wie zufrieden sind Sie mit den zur Verfügung gestellten Informationen? Was können wir besser machen?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2B9848FE-9854-8E73-A691-F323C471C6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46808" y="4250098"/>
            <a:ext cx="5046356" cy="2870126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9" name="Gleichschenkliges Dreieck 38">
            <a:extLst>
              <a:ext uri="{FF2B5EF4-FFF2-40B4-BE49-F238E27FC236}">
                <a16:creationId xmlns:a16="http://schemas.microsoft.com/office/drawing/2014/main" id="{BC64C647-4F57-4029-9A1D-EC0E89595BC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0800000">
            <a:off x="441294" y="6889218"/>
            <a:ext cx="580844" cy="869116"/>
          </a:xfrm>
          <a:prstGeom prst="triangle">
            <a:avLst>
              <a:gd name="adj" fmla="val 100000"/>
            </a:avLst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26D0E8AD-D43E-46B1-090F-2AB8CA97E2D0}"/>
              </a:ext>
            </a:extLst>
          </p:cNvPr>
          <p:cNvSpPr txBox="1"/>
          <p:nvPr/>
        </p:nvSpPr>
        <p:spPr>
          <a:xfrm flipH="1">
            <a:off x="816594" y="5384975"/>
            <a:ext cx="43067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kern="1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Nehmen Sie digital an der Umfrage teil:  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1400" i="1" kern="100" dirty="0">
                <a:solidFill>
                  <a:srgbClr val="BFE7F9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[Website Link]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C7548557-F9CA-6342-0E5D-580FD1DD081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568716" y="4438148"/>
            <a:ext cx="2802539" cy="675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3600" kern="100" dirty="0">
                <a:solidFill>
                  <a:schemeClr val="bg1"/>
                </a:solidFill>
                <a:effectLst/>
                <a:latin typeface="Bebas Neue" panose="020B0606020202050201" pitchFamily="34" charset="0"/>
                <a:ea typeface="Aptos" panose="020B0004020202020204" pitchFamily="34" charset="0"/>
                <a:cs typeface="Poppins" panose="00000500000000000000" pitchFamily="50" charset="0"/>
              </a:rPr>
              <a:t>Machen Sie mit!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FFB8C1C5-AB99-42A5-61F1-372AD9A5025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204880" y="6716090"/>
            <a:ext cx="4057507" cy="322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4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Die Umfrage läuft bis zum </a:t>
            </a:r>
            <a:r>
              <a:rPr lang="de-DE" sz="1400" i="1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[xx.xx.2025].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D206D992-3D62-47E5-7D16-B0A7B3B2658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86722" y="1605115"/>
            <a:ext cx="8899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600" dirty="0">
                <a:solidFill>
                  <a:srgbClr val="212E3B"/>
                </a:solidFill>
                <a:latin typeface="Bebas Neue" panose="020B0606020202050201" pitchFamily="34" charset="0"/>
              </a:rPr>
              <a:t>?!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4905628E-883C-4229-BA9D-680B2C5E0CC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218079" y="6390286"/>
            <a:ext cx="7008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600" dirty="0">
                <a:solidFill>
                  <a:srgbClr val="212E3B"/>
                </a:solidFill>
                <a:latin typeface="Bebas Neue" panose="020B0606020202050201" pitchFamily="34" charset="0"/>
              </a:rPr>
              <a:t>!!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18599642-057F-552D-AD5E-1F1CE8A97640}"/>
              </a:ext>
            </a:extLst>
          </p:cNvPr>
          <p:cNvSpPr/>
          <p:nvPr/>
        </p:nvSpPr>
        <p:spPr>
          <a:xfrm>
            <a:off x="8770" y="9246701"/>
            <a:ext cx="6583363" cy="2378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0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Die Umfrage war Teil des Forschungsprojektes „Analyse der Informationsübermittlung und Kommunikationswege in kleinen Kommunen des Ländlichen Raums – Wege, Methoden, Wirkungen“ (kurz: Bürger-Verwaltungs-Kommunikation), gefördert durch das Ministerium für Ernährung, Ländlichen Raum und Verbraucherschutz Baden-Württemberg, durchgeführt vom Institut für Angewandte Sozialwissenschaften, Stuttgart. Die Umfrage aus diesem Modellprojekt </a:t>
            </a:r>
            <a:r>
              <a:rPr lang="de-DE" sz="1000" kern="100" dirty="0">
                <a:solidFill>
                  <a:schemeClr val="bg1"/>
                </a:solidFill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steht nun allen Kommunen zur Verfügung. </a:t>
            </a:r>
            <a:r>
              <a:rPr lang="de-DE" sz="1000" i="1" kern="100" dirty="0">
                <a:solidFill>
                  <a:srgbClr val="BFE7F9"/>
                </a:solidFill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[</a:t>
            </a:r>
            <a:r>
              <a:rPr lang="de-DE" sz="1000" i="1" kern="100" dirty="0">
                <a:solidFill>
                  <a:srgbClr val="BFE7F9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Der Fragenkatalog wurde auf &lt;unsere Kommune&gt; angepasst.]</a:t>
            </a:r>
            <a:br>
              <a:rPr lang="de-DE" sz="1000" i="1" kern="100" dirty="0">
                <a:solidFill>
                  <a:srgbClr val="BFE7F9"/>
                </a:solidFill>
                <a:latin typeface="Poppins" panose="00000500000000000000" pitchFamily="50" charset="0"/>
                <a:cs typeface="Poppins" panose="00000500000000000000" pitchFamily="50" charset="0"/>
              </a:rPr>
            </a:br>
            <a:r>
              <a:rPr lang="de-DE" sz="10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Weitere  Informationen </a:t>
            </a:r>
            <a:r>
              <a:rPr lang="de-DE" sz="1000" kern="100" dirty="0">
                <a:solidFill>
                  <a:schemeClr val="bg1"/>
                </a:solidFill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zum Forschungsprojekt </a:t>
            </a:r>
            <a:r>
              <a:rPr lang="de-DE" sz="10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finden Sie auf unserer Homepage unter </a:t>
            </a:r>
            <a:r>
              <a:rPr lang="de-DE" sz="800" u="sng" dirty="0">
                <a:solidFill>
                  <a:srgbClr val="BFE7F9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https://www.sozialwissenschaften-stuttgart.de/</a:t>
            </a:r>
            <a:r>
              <a:rPr lang="de-DE" sz="800" kern="100" dirty="0">
                <a:solidFill>
                  <a:srgbClr val="BFE7F9"/>
                </a:solidFill>
                <a:latin typeface="Poppins" panose="00000500000000000000" pitchFamily="50" charset="0"/>
                <a:cs typeface="Poppins" panose="00000500000000000000" pitchFamily="50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forschung</a:t>
            </a:r>
            <a:r>
              <a:rPr lang="de-DE" sz="800" u="sng" dirty="0">
                <a:solidFill>
                  <a:srgbClr val="BFE7F9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/modellprojekt-buerger-verwaltungs-kommunikation</a:t>
            </a:r>
            <a:endParaRPr lang="de-DE" sz="800" dirty="0">
              <a:solidFill>
                <a:srgbClr val="BFE7F9"/>
              </a:solidFill>
              <a:effectLst/>
              <a:latin typeface="Poppins" panose="00000500000000000000" pitchFamily="50" charset="0"/>
              <a:ea typeface="Aptos" panose="020B0004020202020204" pitchFamily="34" charset="0"/>
              <a:cs typeface="Poppins" panose="00000500000000000000" pitchFamily="50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8B455C7-BED1-DBF8-9181-624B717987E0}"/>
              </a:ext>
            </a:extLst>
          </p:cNvPr>
          <p:cNvSpPr/>
          <p:nvPr/>
        </p:nvSpPr>
        <p:spPr>
          <a:xfrm>
            <a:off x="0" y="10923312"/>
            <a:ext cx="6593480" cy="786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39D2593-E00E-4F4B-283A-1094BF09C6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93" y="11255392"/>
            <a:ext cx="2945525" cy="33842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B81CBAF-06B6-0641-BA61-383C766498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715" y="11081107"/>
            <a:ext cx="496526" cy="51270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FA6775F-E25F-A18F-7F29-74BE54B879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09466" y="10986726"/>
            <a:ext cx="771515" cy="62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684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166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Poppins</vt:lpstr>
      <vt:lpstr>Arial</vt:lpstr>
      <vt:lpstr>Aptos Display</vt:lpstr>
      <vt:lpstr>Aptos</vt:lpstr>
      <vt:lpstr>Bebas Neue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Jacob Spegel</dc:creator>
  <cp:lastModifiedBy>SH</cp:lastModifiedBy>
  <cp:revision>3</cp:revision>
  <dcterms:created xsi:type="dcterms:W3CDTF">2024-07-05T08:57:59Z</dcterms:created>
  <dcterms:modified xsi:type="dcterms:W3CDTF">2025-04-30T10:38:08Z</dcterms:modified>
</cp:coreProperties>
</file>